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57" r:id="rId8"/>
    <p:sldId id="25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A6FD-15AE-4F47-8440-56CDFEC2DEC6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44FB0946-CA50-44AF-9F94-F3F21DB17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10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A6FD-15AE-4F47-8440-56CDFEC2DEC6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44FB0946-CA50-44AF-9F94-F3F21DB17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182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A6FD-15AE-4F47-8440-56CDFEC2DEC6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44FB0946-CA50-44AF-9F94-F3F21DB17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2853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A6FD-15AE-4F47-8440-56CDFEC2DEC6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4FB0946-CA50-44AF-9F94-F3F21DB17A5F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6453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A6FD-15AE-4F47-8440-56CDFEC2DEC6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4FB0946-CA50-44AF-9F94-F3F21DB17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1354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A6FD-15AE-4F47-8440-56CDFEC2DEC6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B0946-CA50-44AF-9F94-F3F21DB17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937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A6FD-15AE-4F47-8440-56CDFEC2DEC6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B0946-CA50-44AF-9F94-F3F21DB17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1796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A6FD-15AE-4F47-8440-56CDFEC2DEC6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B0946-CA50-44AF-9F94-F3F21DB17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5825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2B6A6FD-15AE-4F47-8440-56CDFEC2DEC6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44FB0946-CA50-44AF-9F94-F3F21DB17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685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A6FD-15AE-4F47-8440-56CDFEC2DEC6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B0946-CA50-44AF-9F94-F3F21DB17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150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A6FD-15AE-4F47-8440-56CDFEC2DEC6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44FB0946-CA50-44AF-9F94-F3F21DB17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258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A6FD-15AE-4F47-8440-56CDFEC2DEC6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B0946-CA50-44AF-9F94-F3F21DB17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853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A6FD-15AE-4F47-8440-56CDFEC2DEC6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B0946-CA50-44AF-9F94-F3F21DB17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842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A6FD-15AE-4F47-8440-56CDFEC2DEC6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B0946-CA50-44AF-9F94-F3F21DB17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178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A6FD-15AE-4F47-8440-56CDFEC2DEC6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B0946-CA50-44AF-9F94-F3F21DB17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396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A6FD-15AE-4F47-8440-56CDFEC2DEC6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B0946-CA50-44AF-9F94-F3F21DB17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996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A6FD-15AE-4F47-8440-56CDFEC2DEC6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B0946-CA50-44AF-9F94-F3F21DB17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650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6A6FD-15AE-4F47-8440-56CDFEC2DEC6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FB0946-CA50-44AF-9F94-F3F21DB17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1615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b="1" dirty="0" smtClean="0"/>
              <a:t>ارزيابي ۳۶۰ درجه دستياران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02591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b="1" dirty="0">
                <a:latin typeface="BTitrBold-Identity-H"/>
                <a:ea typeface="Times New Roman" panose="02020603050405020304" pitchFamily="18" charset="0"/>
                <a:cs typeface="B Titr"/>
              </a:rPr>
              <a:t>راهنماي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 Titr"/>
              </a:rPr>
              <a:t>آزمونگر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 Titr"/>
              </a:rPr>
              <a:t>(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 Titr"/>
              </a:rPr>
              <a:t>براي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 Titr"/>
              </a:rPr>
              <a:t>آزمون 360 درجه)</a:t>
            </a:r>
            <a:r>
              <a:rPr lang="en-US" sz="4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4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57400"/>
            <a:ext cx="10515600" cy="4119563"/>
          </a:xfrm>
        </p:spPr>
        <p:txBody>
          <a:bodyPr>
            <a:normAutofit fontScale="77500" lnSpcReduction="20000"/>
          </a:bodyPr>
          <a:lstStyle/>
          <a:p>
            <a:pPr marL="35560" algn="r" rtl="1">
              <a:spcAft>
                <a:spcPts val="0"/>
              </a:spcAft>
            </a:pPr>
            <a:r>
              <a:rPr lang="ar-SA" b="1" dirty="0">
                <a:latin typeface="BTitrBold-Identity-H"/>
                <a:ea typeface="Times New Roman" panose="02020603050405020304" pitchFamily="18" charset="0"/>
                <a:cs typeface="B Nazanin"/>
              </a:rPr>
              <a:t>آزمون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fa-IR" b="1" dirty="0">
                <a:latin typeface="BTitrBold-Identity-H"/>
                <a:ea typeface="Times New Roman" panose="02020603050405020304" pitchFamily="18" charset="0"/>
                <a:cs typeface="B Nazanin"/>
              </a:rPr>
              <a:t>۳۶۰</a:t>
            </a:r>
            <a:r>
              <a:rPr lang="fa-IR" b="1" dirty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 Nazanin"/>
              </a:rPr>
              <a:t>درجه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 Nazanin"/>
              </a:rPr>
              <a:t>چيست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 Nazanin"/>
              </a:rPr>
              <a:t>و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 Nazanin"/>
              </a:rPr>
              <a:t>چگونه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 Nazanin"/>
              </a:rPr>
              <a:t>انجام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 Nazanin"/>
              </a:rPr>
              <a:t>مي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 Nazanin"/>
              </a:rPr>
              <a:t>شود؟</a:t>
            </a:r>
            <a:endParaRPr lang="en-US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5560" algn="r" rtl="1">
              <a:lnSpc>
                <a:spcPct val="150000"/>
              </a:lnSpc>
              <a:spcAft>
                <a:spcPts val="0"/>
              </a:spcAft>
            </a:pP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نگرشها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رفتار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ارزيابي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عملكرد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فراگيران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بسيار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اهميت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دارند</a:t>
            </a:r>
            <a:r>
              <a:rPr lang="en-US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 .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بهترين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راه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ارزيابي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نگرشها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رفتارها،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پرسش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از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افرادي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است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محيط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كار بطورمستمر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بافراگيرارتباط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دارند. لذا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اين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فرم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ارزيابي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مسئولين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آموزشي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كمك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نم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ايد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تا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فراگير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مشكل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دار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را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از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فراگيري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خوب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عمل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ميكند تشخيص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دهد</a:t>
            </a:r>
            <a:r>
              <a:rPr lang="en-US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.</a:t>
            </a:r>
            <a:r>
              <a:rPr lang="en-US" sz="1800" b="1" dirty="0">
                <a:latin typeface="B Nazanin"/>
                <a:ea typeface="Times New Roman" panose="02020603050405020304" pitchFamily="18" charset="0"/>
              </a:rPr>
              <a:t> </a:t>
            </a:r>
            <a:r>
              <a:rPr lang="ar-SA" sz="1800" b="1" dirty="0">
                <a:latin typeface="B Nazanin"/>
                <a:ea typeface="Times New Roman" panose="02020603050405020304" pitchFamily="18" charset="0"/>
              </a:rPr>
              <a:t>جنابعالي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حداقل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يكي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از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نفري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هستيد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اين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دستيار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را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روش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فوق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ارزيابي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نمائيد.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بنابراين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تنها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بخشهايي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از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اين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فرم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را تكميل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نمائيدكه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درآن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زمينه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ها،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عملكرد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دستيار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را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اندازه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كافي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مشاهده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نموده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ايد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گونه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توان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قضاوت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كردن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آن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مورد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را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داشته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باشيد</a:t>
            </a:r>
            <a:r>
              <a:rPr lang="en-US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.</a:t>
            </a:r>
            <a:r>
              <a:rPr lang="en-US" sz="1800" b="1" dirty="0">
                <a:latin typeface="B Nazanin"/>
                <a:ea typeface="Times New Roman" panose="02020603050405020304" pitchFamily="18" charset="0"/>
              </a:rPr>
              <a:t> </a:t>
            </a:r>
            <a:r>
              <a:rPr lang="ar-SA" sz="1800" b="1" dirty="0">
                <a:latin typeface="B Nazanin"/>
                <a:ea typeface="Times New Roman" panose="02020603050405020304" pitchFamily="18" charset="0"/>
              </a:rPr>
              <a:t>نمره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دادن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پيشنهادات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خود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را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براساس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رفتار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مشخص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دستيار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طول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زمان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يك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مقطع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خاص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انجام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دهيد.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لطفاً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فراموش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نفرمائيد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هدف از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اين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فرم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اين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نيست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شما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چقدر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دستيار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را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دوست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داريد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بلكه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آنست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اين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عملكرد </a:t>
            </a:r>
            <a:r>
              <a:rPr lang="en-US" sz="1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 performance)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اين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دستيار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چگونه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است؟</a:t>
            </a:r>
            <a:endParaRPr lang="en-US" sz="16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5560" algn="r" rtl="1">
              <a:lnSpc>
                <a:spcPct val="150000"/>
              </a:lnSpc>
              <a:spcAft>
                <a:spcPts val="0"/>
              </a:spcAft>
            </a:pP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صورتي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شما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عضو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هيئت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علمي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باشيد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لطفاً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نام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نام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خانوادگي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رنبه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علمي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خود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را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فرم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ارزيابي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ذكر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نموده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قسمت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پاين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صفحه نيز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مهر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امضاء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خود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را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درج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نمائيد</a:t>
            </a:r>
            <a:r>
              <a:rPr lang="en-US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.</a:t>
            </a:r>
            <a:endParaRPr lang="en-US" sz="16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r" rtl="1">
              <a:lnSpc>
                <a:spcPct val="150000"/>
              </a:lnSpc>
              <a:spcAft>
                <a:spcPts val="0"/>
              </a:spcAft>
            </a:pP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صورتي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شما (آزمونگر) دستيار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باشيد،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لازم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ذكر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نام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نام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خانوادگي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درج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امضاء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مهر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نمي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باشد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ولي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محل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رتبه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علمي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فرم لطفا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محل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رتبه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علمي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فرم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ارزيابي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كلمه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دستيار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را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ذكر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نمائيد</a:t>
            </a:r>
            <a:r>
              <a:rPr lang="en-US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.</a:t>
            </a:r>
            <a:endParaRPr lang="en-US" sz="16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r">
              <a:lnSpc>
                <a:spcPct val="150000"/>
              </a:lnSpc>
            </a:pP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صورتي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خود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فرد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آزمون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شونده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مورد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خود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فرم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را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پرميكند،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لطفا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كليه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اطلاعات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مربوط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نام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ونام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خانوادگي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محل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مهر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را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تكميل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نمايد</a:t>
            </a:r>
            <a:r>
              <a:rPr lang="en-US" dirty="0">
                <a:latin typeface="BMitra-Identity-H"/>
                <a:ea typeface="Times New Roman" panose="02020603050405020304" pitchFamily="18" charset="0"/>
                <a:cs typeface="B Nazanin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340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 Nazanin"/>
              </a:rPr>
              <a:t>بازخورد</a:t>
            </a:r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 Nazanin"/>
              </a:rPr>
              <a:t>در</a:t>
            </a:r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 Nazanin"/>
              </a:rPr>
              <a:t>آزمون</a:t>
            </a:r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fa-IR" b="1" dirty="0" smtClean="0">
                <a:latin typeface="BTitrBold-Identity-H"/>
                <a:ea typeface="Times New Roman" panose="02020603050405020304" pitchFamily="18" charset="0"/>
                <a:cs typeface="B Nazanin"/>
              </a:rPr>
              <a:t>۳۶۰</a:t>
            </a:r>
            <a:r>
              <a:rPr lang="fa-IR" b="1" dirty="0" smtClean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 Nazanin"/>
              </a:rPr>
              <a:t>درجه</a:t>
            </a:r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 Nazanin"/>
              </a:rPr>
              <a:t>چگونه</a:t>
            </a:r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 Nazanin"/>
              </a:rPr>
              <a:t>انجام</a:t>
            </a:r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 Nazanin"/>
              </a:rPr>
              <a:t>مي</a:t>
            </a:r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 Nazanin"/>
              </a:rPr>
              <a:t>شود؟</a:t>
            </a:r>
            <a:r>
              <a:rPr lang="en-US" sz="4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4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 rtl="1">
              <a:lnSpc>
                <a:spcPct val="200000"/>
              </a:lnSpc>
              <a:spcAft>
                <a:spcPts val="0"/>
              </a:spcAft>
            </a:pPr>
            <a:r>
              <a:rPr lang="ar-SA" sz="1800" b="1" dirty="0" smtClean="0">
                <a:latin typeface="BMitra-Identity-H"/>
                <a:ea typeface="Times New Roman" panose="02020603050405020304" pitchFamily="18" charset="0"/>
                <a:cs typeface="B Nazanin"/>
              </a:rPr>
              <a:t>اين</a:t>
            </a:r>
            <a:r>
              <a:rPr lang="ar-SA" sz="1800" b="1" dirty="0" smtClean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پرسشنامه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ها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توسط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fa-IR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۱۰</a:t>
            </a:r>
            <a:r>
              <a:rPr lang="fa-IR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نفر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از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اعضاء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هيئت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علمي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،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دستياران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خود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دستيار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مورد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نظر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تكميل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شو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</a:t>
            </a:r>
            <a:r>
              <a:rPr lang="en-US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. </a:t>
            </a:r>
            <a:r>
              <a:rPr lang="fa-IR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۵</a:t>
            </a:r>
            <a:r>
              <a:rPr lang="fa-IR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نفر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از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اعضاء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هيئت علمي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(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fa-IR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۳</a:t>
            </a:r>
            <a:r>
              <a:rPr lang="fa-IR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نفراز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اعضاء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هيئت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علمي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سرويسي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دستيار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درآن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قرار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دارد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نفر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از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اعضاء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هيئت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علمي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ساير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سرويسها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)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fa-IR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۴</a:t>
            </a:r>
            <a:r>
              <a:rPr lang="fa-IR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نفر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از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دستياران (دو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دستيار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سال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بالاتر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ودو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دستيار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همدوره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يا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سال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پايينتر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en-US" sz="1800" b="1" dirty="0">
                <a:latin typeface="TimesNewRomanPSMT-Identity-H"/>
                <a:ea typeface="Times New Roman" panose="02020603050405020304" pitchFamily="18" charset="0"/>
                <a:cs typeface="B Nazanin"/>
              </a:rPr>
              <a:t>–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مورد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دستياران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سال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چهارم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بصورت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دستيار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همدوره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دستيار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سال پايينت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ر)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خود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دستيار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فرم ارزشيابي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فوق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را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تكميل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كنن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</a:t>
            </a:r>
            <a:r>
              <a:rPr lang="en-US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.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پس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از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تكميل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پرسشنامه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ها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نظرات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آنها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براساس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موضوع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جمع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بندي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خلاصه شده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فرد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بازخورد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داده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شو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</a:t>
            </a:r>
            <a:r>
              <a:rPr lang="en-US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.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بازخوردي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پس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از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ارزيابي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فرد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مورد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نظر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داده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ميشود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بصورت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كتبي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فرد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ارائه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ميشود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آن مجموع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نظرات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ارزيابي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كنندگان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بطور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دقيق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منعكس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شده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است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بعد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از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بازخورد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كتبي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اظهار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نظر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دستيار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مورد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توجه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خواهد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بود.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منظور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از اين بازخورد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اين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است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دستياركمك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كند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تابامشخص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كردن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اهداف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خود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براي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اصلاح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خويش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يك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برنامه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براي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بكار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بستن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نتايج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ارزيابي تهيه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نمايد</a:t>
            </a:r>
            <a:r>
              <a:rPr lang="en-US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.</a:t>
            </a:r>
            <a:endParaRPr lang="en-US" sz="16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569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SA" b="1" dirty="0">
                <a:latin typeface="BTitrBold-Identity-H"/>
                <a:ea typeface="Times New Roman" panose="02020603050405020304" pitchFamily="18" charset="0"/>
                <a:cs typeface="B Titr"/>
              </a:rPr>
              <a:t>راهنمای فراگیران (برای ازمون 360 درجه)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>
              <a:spcAft>
                <a:spcPts val="0"/>
              </a:spcAft>
            </a:pPr>
            <a:r>
              <a:rPr lang="ar-SA" b="1" dirty="0">
                <a:latin typeface="BTitrBold-Identity-H"/>
                <a:ea typeface="Times New Roman" panose="02020603050405020304" pitchFamily="18" charset="0"/>
                <a:cs typeface="B Nazanin"/>
              </a:rPr>
              <a:t>آزمون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fa-IR" b="1" dirty="0">
                <a:latin typeface="BTitrBold-Identity-H"/>
                <a:ea typeface="Times New Roman" panose="02020603050405020304" pitchFamily="18" charset="0"/>
                <a:cs typeface="B Nazanin"/>
              </a:rPr>
              <a:t>۳۶۰</a:t>
            </a:r>
            <a:r>
              <a:rPr lang="fa-IR" b="1" dirty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 Nazanin"/>
              </a:rPr>
              <a:t>درجه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 Nazanin"/>
              </a:rPr>
              <a:t>چيست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 Nazanin"/>
              </a:rPr>
              <a:t>و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 Nazanin"/>
              </a:rPr>
              <a:t>چگونه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 Nazanin"/>
              </a:rPr>
              <a:t>انجام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 Nazanin"/>
              </a:rPr>
              <a:t>مي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 Nazanin"/>
              </a:rPr>
              <a:t>شود؟</a:t>
            </a:r>
            <a:endParaRPr lang="en-US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>
              <a:lnSpc>
                <a:spcPct val="150000"/>
              </a:lnSpc>
              <a:spcAft>
                <a:spcPts val="0"/>
              </a:spcAft>
            </a:pP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نگرشها و رفتار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در ارزيابي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عملكرد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فراگيران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بسيار اهميت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دارند</a:t>
            </a:r>
            <a:r>
              <a:rPr lang="en-US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 .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بهترين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راه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ارزيابي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نگرشها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رفتارها،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پرسش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از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افرادي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است كه در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محيط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كار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بطور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مستمر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بافراگير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ارتباط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دارند.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لذا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اين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فرم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ارزيابي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مسئولين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آموزشي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كمك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نمايد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تا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فراگير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مشكل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دار را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از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فراگيري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خوب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عمل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كند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تشخيص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دهد.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اين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روش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ارزيابي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آزمون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fa-IR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۳۶۰</a:t>
            </a:r>
            <a:r>
              <a:rPr lang="fa-IR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درجه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اطلاق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ميشود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en-US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: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شما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fa-IR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۱۰</a:t>
            </a:r>
            <a:r>
              <a:rPr lang="fa-IR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فرم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همراه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fa-IR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۱۰</a:t>
            </a:r>
            <a:r>
              <a:rPr lang="fa-IR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پاكت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از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دفترگروه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دريافت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ميكنيد. اين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فرمهارا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بين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اعضاء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هيئت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علمي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(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fa-IR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۵</a:t>
            </a:r>
            <a:r>
              <a:rPr lang="fa-IR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نفر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)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دستياران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(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fa-IR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۴</a:t>
            </a:r>
            <a:r>
              <a:rPr lang="fa-IR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نفر) بدهيد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يك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فرم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را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نيز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خودتان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ورد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خويش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تكميل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نمائيد. از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اعضاء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هيئت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علمي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دستياران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تقاضا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نمائيد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تا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فرمها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را تكميل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وآنهارا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پاكتهاي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دربسته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دفتر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گروه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تحويل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نمايند.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اطمينان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از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تكميل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فرمها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از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طريق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تماس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دفتر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گروه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درصورت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لزوم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افراد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ارزيابي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كننده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از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وظايف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شماست</a:t>
            </a:r>
            <a:r>
              <a:rPr lang="en-US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 .</a:t>
            </a:r>
            <a:endParaRPr lang="en-US" sz="16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273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 Nazanin"/>
              </a:rPr>
              <a:t>بازخور</a:t>
            </a:r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 Nazanin"/>
              </a:rPr>
              <a:t>د</a:t>
            </a:r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 Nazanin"/>
              </a:rPr>
              <a:t>در</a:t>
            </a:r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 Nazanin"/>
              </a:rPr>
              <a:t>آزمون</a:t>
            </a:r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fa-IR" b="1" dirty="0" smtClean="0">
                <a:latin typeface="BTitrBold-Identity-H"/>
                <a:ea typeface="Times New Roman" panose="02020603050405020304" pitchFamily="18" charset="0"/>
                <a:cs typeface="B Nazanin"/>
              </a:rPr>
              <a:t>۳۶۰</a:t>
            </a:r>
            <a:r>
              <a:rPr lang="fa-IR" b="1" dirty="0" smtClean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 Nazanin"/>
              </a:rPr>
              <a:t>درجه</a:t>
            </a:r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 Nazanin"/>
              </a:rPr>
              <a:t>چگونه</a:t>
            </a:r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 Nazanin"/>
              </a:rPr>
              <a:t>انجام</a:t>
            </a:r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 Nazanin"/>
              </a:rPr>
              <a:t>مي</a:t>
            </a:r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 Nazanin"/>
              </a:rPr>
              <a:t>شود؟</a:t>
            </a:r>
            <a:r>
              <a:rPr lang="en-US" sz="4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4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 rtl="1">
              <a:lnSpc>
                <a:spcPct val="150000"/>
              </a:lnSpc>
              <a:spcAft>
                <a:spcPts val="0"/>
              </a:spcAft>
            </a:pPr>
            <a:r>
              <a:rPr lang="ar-SA" sz="1800" b="1" dirty="0" smtClean="0">
                <a:latin typeface="BMitra-Identity-H"/>
                <a:ea typeface="Times New Roman" panose="02020603050405020304" pitchFamily="18" charset="0"/>
                <a:cs typeface="B Nazanin"/>
              </a:rPr>
              <a:t>اين</a:t>
            </a:r>
            <a:r>
              <a:rPr lang="ar-SA" sz="1800" b="1" dirty="0" smtClean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پرسشنامه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ها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توسط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fa-IR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۱۰</a:t>
            </a:r>
            <a:r>
              <a:rPr lang="fa-IR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نفر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از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اعضاء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هيئت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علمي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،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دستياران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خود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دستيار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مورد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نظر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تكميل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شود.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fa-IR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۵</a:t>
            </a:r>
            <a:r>
              <a:rPr lang="fa-IR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نفر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از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اعضاء هيئت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علمي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(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fa-IR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۳</a:t>
            </a:r>
            <a:r>
              <a:rPr lang="fa-IR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نفر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از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اعضاء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هيئت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علمي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سرويسي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دستيار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درآن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قرار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دارد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نفر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از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اعضاء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هيئت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علمي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سا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ير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سرويسها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) 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fa-IR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۴</a:t>
            </a:r>
            <a:r>
              <a:rPr lang="fa-IR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نفر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از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دستياران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(دو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دستيار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سال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بالاتر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دستيار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همدوره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يا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سال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پايينتر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en-US" sz="1800" b="1" dirty="0">
                <a:latin typeface="TimesNewRomanPSMT-Identity-H"/>
                <a:ea typeface="Times New Roman" panose="02020603050405020304" pitchFamily="18" charset="0"/>
                <a:cs typeface="B Nazanin"/>
              </a:rPr>
              <a:t>–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مورد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دستياران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سال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چهارم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بصورت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دو دستيار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همدوره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دستيار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سال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پايينتر)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خود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دستيار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فرم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ارزشيابي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فوق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را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تكميل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كنند.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پس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از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تكميل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پرسشنامه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ها نظرات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آنها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براساس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موضوع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جمع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بندي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خلاصه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شده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فرد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بازخورد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داده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شود.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بازخوردي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پس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از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ارزيابي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شما داده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ميشود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بصورت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كتبي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ارائه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ميشود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آن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مجموع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نظرات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ارزيابي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كنندگان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بطور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دقيق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منعكس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شده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است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بعد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از بازخورد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كتبي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اظهار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نظر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شما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مورد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توجه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خواهد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بود.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منظور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از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اين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بازخورد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اين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است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شما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كمك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كند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تا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مشخص كردن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اهداف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خود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براي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اصلاح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خويش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يك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برنامه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براي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بكار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بستن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نتايج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ارزيابي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تهيه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نماييد.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اگر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مشكل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جدي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پرونده شما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ثبت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شده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مورد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قبول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شما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نمي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باشد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،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توانيد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مدير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برنامه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دستياري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باره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صحت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آن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مذاكره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نمائيد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صورت لزوم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جلسه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متشكل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از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مدير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گروه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،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معاون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آموزشي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گروه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مدير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برنامه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دستياري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مطرح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نموده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تا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ارزياب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يا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ارزيابان مورد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نظر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صحبت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شود.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يك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نسخه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از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فرم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خلاصه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ارزيابي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را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كارپوشه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خود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نگهداري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كنيد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نسخه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هاي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اصلي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تكميل شده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توسط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ارزيابان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يك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فرم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خلاصه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ارزيابي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دفتر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گروه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نگهداري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ميشود</a:t>
            </a:r>
            <a:r>
              <a:rPr lang="en-US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 .</a:t>
            </a:r>
            <a:endParaRPr lang="en-US" sz="16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>
              <a:lnSpc>
                <a:spcPct val="150000"/>
              </a:lnSpc>
            </a:pP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اين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روش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طول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سال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تحصيلي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تعداد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fa-IR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۴</a:t>
            </a:r>
            <a:r>
              <a:rPr lang="fa-IR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بار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هربار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fa-IR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۱۰</a:t>
            </a:r>
            <a:r>
              <a:rPr lang="fa-IR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فرم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بايد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تكميل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 smtClean="0">
                <a:latin typeface="BMitra-Identity-H"/>
                <a:ea typeface="Times New Roman" panose="02020603050405020304" pitchFamily="18" charset="0"/>
                <a:cs typeface="B Nazanin"/>
              </a:rPr>
              <a:t>شود</a:t>
            </a:r>
            <a:r>
              <a:rPr lang="en-US" dirty="0" smtClean="0">
                <a:latin typeface="BMitra-Identity-H"/>
                <a:ea typeface="Times New Roman" panose="02020603050405020304" pitchFamily="18" charset="0"/>
                <a:cs typeface="B Nazanin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764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 Nazanin"/>
              </a:rPr>
              <a:t>وظيفه</a:t>
            </a:r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 Nazanin"/>
              </a:rPr>
              <a:t>شما</a:t>
            </a:r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 Nazanin"/>
              </a:rPr>
              <a:t>در</a:t>
            </a:r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 Nazanin"/>
              </a:rPr>
              <a:t>انجام</a:t>
            </a:r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 Nazanin"/>
              </a:rPr>
              <a:t>اين</a:t>
            </a:r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 Nazanin"/>
              </a:rPr>
              <a:t>نوع</a:t>
            </a:r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 Nazanin"/>
              </a:rPr>
              <a:t>ارزيابي</a:t>
            </a:r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 smtClean="0">
                <a:latin typeface="BTitrBold-Identity-H"/>
                <a:ea typeface="Times New Roman" panose="02020603050405020304" pitchFamily="18" charset="0"/>
                <a:cs typeface="B Nazanin"/>
              </a:rPr>
              <a:t>چيست؟</a:t>
            </a:r>
            <a:r>
              <a:rPr lang="en-US" sz="4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4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76272"/>
            <a:ext cx="10515600" cy="4000691"/>
          </a:xfrm>
        </p:spPr>
        <p:txBody>
          <a:bodyPr>
            <a:normAutofit/>
          </a:bodyPr>
          <a:lstStyle/>
          <a:p>
            <a:pPr algn="just" rtl="1">
              <a:lnSpc>
                <a:spcPct val="200000"/>
              </a:lnSpc>
              <a:spcAft>
                <a:spcPts val="0"/>
              </a:spcAft>
            </a:pPr>
            <a:r>
              <a:rPr lang="ar-SA" sz="1800" b="1" dirty="0" smtClean="0">
                <a:latin typeface="TimesNewRomanPSMT-Identity-H"/>
                <a:ea typeface="Times New Roman" panose="02020603050405020304" pitchFamily="18" charset="0"/>
                <a:cs typeface="B Nazanin"/>
              </a:rPr>
              <a:t>الف- </a:t>
            </a:r>
            <a:r>
              <a:rPr lang="ar-SA" sz="1800" b="1" dirty="0">
                <a:latin typeface="TimesNewRomanPSMT-Identity-H"/>
                <a:ea typeface="Times New Roman" panose="02020603050405020304" pitchFamily="18" charset="0"/>
                <a:cs typeface="B Nazanin"/>
              </a:rPr>
              <a:t>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هر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بار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ارزيابي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تعداد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fa-IR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۱۰</a:t>
            </a:r>
            <a:r>
              <a:rPr lang="fa-IR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فرم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توسط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شما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ارزيابان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ارائه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خواهد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شد</a:t>
            </a:r>
            <a:r>
              <a:rPr lang="en-US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 .</a:t>
            </a:r>
            <a:endParaRPr lang="en-US" sz="16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>
              <a:lnSpc>
                <a:spcPct val="200000"/>
              </a:lnSpc>
              <a:spcAft>
                <a:spcPts val="0"/>
              </a:spcAft>
            </a:pP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en-US" sz="1800" b="1" dirty="0">
                <a:latin typeface="TimesNewRomanPSMT-Identity-H"/>
                <a:ea typeface="Times New Roman" panose="02020603050405020304" pitchFamily="18" charset="0"/>
                <a:cs typeface="B Nazanin"/>
              </a:rPr>
              <a:t>–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انتخاب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ارزيابان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فرمول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ارائه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شده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فوق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شما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خواهد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بود</a:t>
            </a:r>
            <a:r>
              <a:rPr lang="en-US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 .</a:t>
            </a:r>
            <a:endParaRPr lang="en-US" sz="16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>
              <a:lnSpc>
                <a:spcPct val="200000"/>
              </a:lnSpc>
              <a:spcAft>
                <a:spcPts val="0"/>
              </a:spcAft>
            </a:pP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ج</a:t>
            </a:r>
            <a:r>
              <a:rPr lang="en-US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 -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اطمينان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حاصل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كنيد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تعداد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fa-IR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۱۰</a:t>
            </a:r>
            <a:r>
              <a:rPr lang="fa-IR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فرم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تكميل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شده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دفتر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گروه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پس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از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تكميل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ارائه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شده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است.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غير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اينصورت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با ارزيابان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جهت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تكميل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فرم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تماس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بگيريد</a:t>
            </a:r>
            <a:r>
              <a:rPr lang="en-US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 .</a:t>
            </a:r>
            <a:endParaRPr lang="en-US" sz="16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>
              <a:lnSpc>
                <a:spcPct val="200000"/>
              </a:lnSpc>
              <a:spcAft>
                <a:spcPts val="0"/>
              </a:spcAft>
            </a:pP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en-US" sz="1800" b="1" dirty="0">
                <a:latin typeface="TimesNewRomanPSMT-Identity-H"/>
                <a:ea typeface="Times New Roman" panose="02020603050405020304" pitchFamily="18" charset="0"/>
                <a:cs typeface="B Nazanin"/>
              </a:rPr>
              <a:t>–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دقت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كنيد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تمام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ارزيابي ها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براي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انتهاي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دوره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باقي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نماند</a:t>
            </a:r>
            <a:r>
              <a:rPr lang="en-US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 .</a:t>
            </a:r>
            <a:endParaRPr lang="en-US" sz="16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>
              <a:lnSpc>
                <a:spcPct val="200000"/>
              </a:lnSpc>
              <a:spcAft>
                <a:spcPts val="0"/>
              </a:spcAft>
            </a:pP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ه</a:t>
            </a:r>
            <a:r>
              <a:rPr lang="en-US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 -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در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مورد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باز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خورد،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تعمق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كنيد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سعي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كنيد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از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طريق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مشاهده،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تمرين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و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مطالعه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نقاط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ضعف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خود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را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بر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طرف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Mitra-Identity-H"/>
              </a:rPr>
              <a:t> </a:t>
            </a:r>
            <a:r>
              <a:rPr lang="ar-SA" sz="1800" b="1" dirty="0">
                <a:latin typeface="BMitra-Identity-H"/>
                <a:ea typeface="Times New Roman" panose="02020603050405020304" pitchFamily="18" charset="0"/>
                <a:cs typeface="B Nazanin"/>
              </a:rPr>
              <a:t>كنيد</a:t>
            </a:r>
            <a:r>
              <a:rPr lang="en-US" sz="1800" b="1" dirty="0" smtClean="0">
                <a:latin typeface="BMitra-Identity-H"/>
                <a:ea typeface="Times New Roman" panose="02020603050405020304" pitchFamily="18" charset="0"/>
                <a:cs typeface="B Nazanin"/>
              </a:rPr>
              <a:t>.</a:t>
            </a:r>
            <a:endParaRPr lang="en-US" sz="16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197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0184" y="201168"/>
            <a:ext cx="10515600" cy="996696"/>
          </a:xfrm>
        </p:spPr>
        <p:txBody>
          <a:bodyPr>
            <a:normAutofit fontScale="90000"/>
          </a:bodyPr>
          <a:lstStyle/>
          <a:p>
            <a:pPr algn="r" rtl="1"/>
            <a:r>
              <a:rPr lang="fa-IR" dirty="0" smtClean="0"/>
              <a:t>فرم ارزيابي ۳۶۰ درجه دستياران</a:t>
            </a:r>
            <a:br>
              <a:rPr lang="fa-IR" dirty="0" smtClean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3781614"/>
              </p:ext>
            </p:extLst>
          </p:nvPr>
        </p:nvGraphicFramePr>
        <p:xfrm>
          <a:off x="366455" y="2139523"/>
          <a:ext cx="8786688" cy="3584097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602506">
                  <a:extLst>
                    <a:ext uri="{9D8B030D-6E8A-4147-A177-3AD203B41FA5}">
                      <a16:colId xmlns:a16="http://schemas.microsoft.com/office/drawing/2014/main" val="795268839"/>
                    </a:ext>
                  </a:extLst>
                </a:gridCol>
                <a:gridCol w="1680467">
                  <a:extLst>
                    <a:ext uri="{9D8B030D-6E8A-4147-A177-3AD203B41FA5}">
                      <a16:colId xmlns:a16="http://schemas.microsoft.com/office/drawing/2014/main" val="3653569360"/>
                    </a:ext>
                  </a:extLst>
                </a:gridCol>
                <a:gridCol w="566549">
                  <a:extLst>
                    <a:ext uri="{9D8B030D-6E8A-4147-A177-3AD203B41FA5}">
                      <a16:colId xmlns:a16="http://schemas.microsoft.com/office/drawing/2014/main" val="223180568"/>
                    </a:ext>
                  </a:extLst>
                </a:gridCol>
                <a:gridCol w="433900">
                  <a:extLst>
                    <a:ext uri="{9D8B030D-6E8A-4147-A177-3AD203B41FA5}">
                      <a16:colId xmlns:a16="http://schemas.microsoft.com/office/drawing/2014/main" val="324257615"/>
                    </a:ext>
                  </a:extLst>
                </a:gridCol>
                <a:gridCol w="434700">
                  <a:extLst>
                    <a:ext uri="{9D8B030D-6E8A-4147-A177-3AD203B41FA5}">
                      <a16:colId xmlns:a16="http://schemas.microsoft.com/office/drawing/2014/main" val="1488674112"/>
                    </a:ext>
                  </a:extLst>
                </a:gridCol>
                <a:gridCol w="434700">
                  <a:extLst>
                    <a:ext uri="{9D8B030D-6E8A-4147-A177-3AD203B41FA5}">
                      <a16:colId xmlns:a16="http://schemas.microsoft.com/office/drawing/2014/main" val="189154663"/>
                    </a:ext>
                  </a:extLst>
                </a:gridCol>
                <a:gridCol w="433900">
                  <a:extLst>
                    <a:ext uri="{9D8B030D-6E8A-4147-A177-3AD203B41FA5}">
                      <a16:colId xmlns:a16="http://schemas.microsoft.com/office/drawing/2014/main" val="3461282994"/>
                    </a:ext>
                  </a:extLst>
                </a:gridCol>
                <a:gridCol w="434700">
                  <a:extLst>
                    <a:ext uri="{9D8B030D-6E8A-4147-A177-3AD203B41FA5}">
                      <a16:colId xmlns:a16="http://schemas.microsoft.com/office/drawing/2014/main" val="162921331"/>
                    </a:ext>
                  </a:extLst>
                </a:gridCol>
                <a:gridCol w="455476">
                  <a:extLst>
                    <a:ext uri="{9D8B030D-6E8A-4147-A177-3AD203B41FA5}">
                      <a16:colId xmlns:a16="http://schemas.microsoft.com/office/drawing/2014/main" val="1191528323"/>
                    </a:ext>
                  </a:extLst>
                </a:gridCol>
                <a:gridCol w="455476">
                  <a:extLst>
                    <a:ext uri="{9D8B030D-6E8A-4147-A177-3AD203B41FA5}">
                      <a16:colId xmlns:a16="http://schemas.microsoft.com/office/drawing/2014/main" val="3925588011"/>
                    </a:ext>
                  </a:extLst>
                </a:gridCol>
                <a:gridCol w="455476">
                  <a:extLst>
                    <a:ext uri="{9D8B030D-6E8A-4147-A177-3AD203B41FA5}">
                      <a16:colId xmlns:a16="http://schemas.microsoft.com/office/drawing/2014/main" val="1202729006"/>
                    </a:ext>
                  </a:extLst>
                </a:gridCol>
                <a:gridCol w="792687">
                  <a:extLst>
                    <a:ext uri="{9D8B030D-6E8A-4147-A177-3AD203B41FA5}">
                      <a16:colId xmlns:a16="http://schemas.microsoft.com/office/drawing/2014/main" val="1836242463"/>
                    </a:ext>
                  </a:extLst>
                </a:gridCol>
                <a:gridCol w="792687">
                  <a:extLst>
                    <a:ext uri="{9D8B030D-6E8A-4147-A177-3AD203B41FA5}">
                      <a16:colId xmlns:a16="http://schemas.microsoft.com/office/drawing/2014/main" val="3548501607"/>
                    </a:ext>
                  </a:extLst>
                </a:gridCol>
                <a:gridCol w="813464">
                  <a:extLst>
                    <a:ext uri="{9D8B030D-6E8A-4147-A177-3AD203B41FA5}">
                      <a16:colId xmlns:a16="http://schemas.microsoft.com/office/drawing/2014/main" val="2474914022"/>
                    </a:ext>
                  </a:extLst>
                </a:gridCol>
              </a:tblGrid>
              <a:tr h="476380"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>
                          <a:effectLst/>
                        </a:rPr>
                        <a:t>ردیف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>
                          <a:effectLst/>
                        </a:rPr>
                        <a:t>غیر قابل قبول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>
                          <a:effectLst/>
                        </a:rPr>
                        <a:t>پایینتر از حد انتظار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>
                          <a:effectLst/>
                        </a:rPr>
                        <a:t>حد مرزی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>
                          <a:effectLst/>
                        </a:rPr>
                        <a:t>در حد انتظار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>
                          <a:effectLst/>
                        </a:rPr>
                        <a:t>بالاتر از حد انتظار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>
                          <a:effectLst/>
                        </a:rPr>
                        <a:t>بدون</a:t>
                      </a:r>
                      <a:r>
                        <a:rPr lang="fa-IR" sz="1100">
                          <a:effectLst/>
                        </a:rPr>
                        <a:t> </a:t>
                      </a:r>
                      <a:r>
                        <a:rPr lang="fa-IR" sz="1000">
                          <a:effectLst/>
                        </a:rPr>
                        <a:t>نظر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54482014"/>
                  </a:ext>
                </a:extLst>
              </a:tr>
              <a:tr h="15879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>
                          <a:effectLst/>
                        </a:rPr>
                        <a:t>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 dirty="0">
                          <a:effectLst/>
                        </a:rPr>
                        <a:t>1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>
                          <a:effectLst/>
                        </a:rPr>
                        <a:t>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>
                          <a:effectLst/>
                        </a:rPr>
                        <a:t>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>
                          <a:effectLst/>
                        </a:rPr>
                        <a:t>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>
                          <a:effectLst/>
                        </a:rPr>
                        <a:t>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>
                          <a:effectLst/>
                        </a:rPr>
                        <a:t>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>
                          <a:effectLst/>
                        </a:rPr>
                        <a:t>7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>
                          <a:effectLst/>
                        </a:rPr>
                        <a:t>8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>
                          <a:effectLst/>
                        </a:rPr>
                        <a:t>9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>
                          <a:effectLst/>
                        </a:rPr>
                        <a:t>10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4017274"/>
                  </a:ext>
                </a:extLst>
              </a:tr>
              <a:tr h="66230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جلب اعتماد بيمار و رفتار منطبق با اخلاق پزشكي با بيماران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17148596"/>
                  </a:ext>
                </a:extLst>
              </a:tr>
              <a:tr h="57165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مهارتهاي ارتباطي كلامي و ارائه توضيحات لازم به بيمار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75951169"/>
                  </a:ext>
                </a:extLst>
              </a:tr>
              <a:tr h="38110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كاركردن در گروه/كار با همكاران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70179723"/>
                  </a:ext>
                </a:extLst>
              </a:tr>
              <a:tr h="38110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در دسترس بودن/مسئوليت پذيري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76028834"/>
                  </a:ext>
                </a:extLst>
              </a:tr>
              <a:tr h="38110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Overall attitude / behavior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87326786"/>
                  </a:ext>
                </a:extLst>
              </a:tr>
              <a:tr h="190552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نمره كل از </a:t>
                      </a:r>
                      <a:r>
                        <a:rPr lang="fa-IR" sz="1200">
                          <a:effectLst/>
                        </a:rPr>
                        <a:t>۵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4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62486765"/>
                  </a:ext>
                </a:extLst>
              </a:tr>
              <a:tr h="190552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نمره كل از</a:t>
                      </a:r>
                      <a:r>
                        <a:rPr lang="en-US" sz="1200">
                          <a:effectLst/>
                        </a:rPr>
                        <a:t> ............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4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37242362"/>
                  </a:ext>
                </a:extLst>
              </a:tr>
              <a:tr h="190552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نمره كل از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4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5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7213634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3503096"/>
              </p:ext>
            </p:extLst>
          </p:nvPr>
        </p:nvGraphicFramePr>
        <p:xfrm>
          <a:off x="2491024" y="5861235"/>
          <a:ext cx="2610959" cy="99060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610959">
                  <a:extLst>
                    <a:ext uri="{9D8B030D-6E8A-4147-A177-3AD203B41FA5}">
                      <a16:colId xmlns:a16="http://schemas.microsoft.com/office/drawing/2014/main" val="409912398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fa-IR" sz="13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fa-IR" sz="13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fa-IR" sz="13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fa-IR" sz="13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fa-IR" sz="13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62841740"/>
                  </a:ext>
                </a:extLst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491024" y="1023914"/>
            <a:ext cx="7520847" cy="11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13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TitrBold-Identity-H" charset="-78"/>
                <a:ea typeface="Times New Roman" panose="02020603050405020304" pitchFamily="18" charset="0"/>
                <a:cs typeface="B Nazanin" charset="-78"/>
              </a:rPr>
              <a:t>نام و نام خانوادگي آزمون شونده:                                                 </a:t>
            </a:r>
            <a:r>
              <a:rPr kumimoji="0" lang="ar-SA" altLang="en-US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Mitra-Identity-H" charset="-78"/>
                <a:ea typeface="Times New Roman" panose="02020603050405020304" pitchFamily="18" charset="0"/>
                <a:cs typeface="B Nazanin" charset="-78"/>
              </a:rPr>
              <a:t> </a:t>
            </a:r>
            <a:r>
              <a:rPr kumimoji="0" lang="ar-SA" altLang="en-US" sz="13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TitrBold-Identity-H" charset="-78"/>
                <a:ea typeface="Times New Roman" panose="02020603050405020304" pitchFamily="18" charset="0"/>
                <a:cs typeface="B Nazanin" charset="-78"/>
              </a:rPr>
              <a:t>دستيار سال: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13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TitrBold-Identity-H" charset="-78"/>
                <a:ea typeface="Times New Roman" panose="02020603050405020304" pitchFamily="18" charset="0"/>
                <a:cs typeface="B Nazanin" charset="-78"/>
              </a:rPr>
              <a:t>نام ونام خانوادگي آزمونگر:					رتبه علمي :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13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TitrBold-Identity-H" charset="-78"/>
                <a:ea typeface="Times New Roman" panose="02020603050405020304" pitchFamily="18" charset="0"/>
                <a:cs typeface="B Nazanin" charset="-78"/>
              </a:rPr>
              <a:t>لطفاً باتوجه به شناخت خود از دستيار قسمتهاي زير را ارزيابي نمائيد: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TitrBold-Identity-H" charset="-78"/>
                <a:ea typeface="Times New Roman" panose="02020603050405020304" pitchFamily="18" charset="0"/>
                <a:cs typeface="B Nazanin" charset="-78"/>
              </a:rPr>
              <a:t>لطفا، نقاط قوت و ضعف دستيار و يا هرگونه پيشنهاد براي بهبود عملكرد وي را در اين محل ثبت نمائيد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TitrBold-Identity-H" charset="-78"/>
                <a:ea typeface="Times New Roman" panose="02020603050405020304" pitchFamily="18" charset="0"/>
                <a:cs typeface="B Nazanin" charset="-78"/>
              </a:rPr>
              <a:t> .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 rot="5400000">
            <a:off x="1176449" y="5785379"/>
            <a:ext cx="604273" cy="11588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5967984" y="5685066"/>
            <a:ext cx="1741839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TitrBold-Identity-H" charset="-78"/>
                <a:ea typeface="Times New Roman" panose="02020603050405020304" pitchFamily="18" charset="0"/>
                <a:cs typeface="B Nazanin" charset="-78"/>
              </a:rPr>
              <a:t>                                                                                                محل مهر و امضاي آزمونگر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TitrBold-Identity-H" charset="-78"/>
                <a:ea typeface="Times New Roman" panose="02020603050405020304" pitchFamily="18" charset="0"/>
                <a:cs typeface="B Nazanin" charset="-78"/>
              </a:rPr>
              <a:t>: 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6350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>
              <a:lnSpc>
                <a:spcPct val="150000"/>
              </a:lnSpc>
              <a:spcAft>
                <a:spcPts val="0"/>
              </a:spcAft>
            </a:pPr>
            <a:r>
              <a:rPr lang="ar-SA" b="1" dirty="0">
                <a:latin typeface="BTitrBold-Identity-H"/>
                <a:ea typeface="Times New Roman" panose="02020603050405020304" pitchFamily="18" charset="0"/>
                <a:cs typeface="B Titr"/>
              </a:rPr>
              <a:t>راهنماي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 Titr"/>
              </a:rPr>
              <a:t>آزمونگر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 Titr"/>
              </a:rPr>
              <a:t>و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 Titr"/>
              </a:rPr>
              <a:t>فراگير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 Titr"/>
              </a:rPr>
              <a:t>در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 Titr"/>
              </a:rPr>
              <a:t>آزمون</a:t>
            </a:r>
            <a:r>
              <a:rPr lang="ar-SA" b="1" dirty="0">
                <a:latin typeface="BTitrBold-Identity-H"/>
                <a:ea typeface="Times New Roman" panose="02020603050405020304" pitchFamily="18" charset="0"/>
                <a:cs typeface="BTitrBold-Identity-H"/>
              </a:rPr>
              <a:t> </a:t>
            </a:r>
            <a:r>
              <a:rPr lang="fa-IR" b="1" dirty="0">
                <a:latin typeface="BTitrBold-Identity-H"/>
                <a:ea typeface="Times New Roman" panose="02020603050405020304" pitchFamily="18" charset="0"/>
                <a:cs typeface="B Titr"/>
              </a:rPr>
              <a:t>360 درجه</a:t>
            </a:r>
            <a:r>
              <a:rPr lang="en-US" sz="3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6250719"/>
              </p:ext>
            </p:extLst>
          </p:nvPr>
        </p:nvGraphicFramePr>
        <p:xfrm>
          <a:off x="124968" y="2347754"/>
          <a:ext cx="10515600" cy="4363943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962214">
                  <a:extLst>
                    <a:ext uri="{9D8B030D-6E8A-4147-A177-3AD203B41FA5}">
                      <a16:colId xmlns:a16="http://schemas.microsoft.com/office/drawing/2014/main" val="1869588005"/>
                    </a:ext>
                  </a:extLst>
                </a:gridCol>
                <a:gridCol w="7553386">
                  <a:extLst>
                    <a:ext uri="{9D8B030D-6E8A-4147-A177-3AD203B41FA5}">
                      <a16:colId xmlns:a16="http://schemas.microsoft.com/office/drawing/2014/main" val="2250658821"/>
                    </a:ext>
                  </a:extLst>
                </a:gridCol>
              </a:tblGrid>
              <a:tr h="361346">
                <a:tc gridSpan="2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300" dirty="0">
                          <a:effectLst/>
                        </a:rPr>
                        <a:t>حيطه هاي مورد ارزيابي در آزمون 360 درجه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3440046"/>
                  </a:ext>
                </a:extLst>
              </a:tr>
              <a:tr h="333550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حيطه مورد ارزيابي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انتظاري كه از يك دستيار خوب مي رود</a:t>
                      </a:r>
                      <a:r>
                        <a:rPr lang="en-US" sz="1200">
                          <a:effectLst/>
                        </a:rPr>
                        <a:t> 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5204124"/>
                  </a:ext>
                </a:extLst>
              </a:tr>
              <a:tr h="1000649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جلب اعتماد بيمار و رفتار منطبق با اخلاق پزشكي با بيماران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گوش ميكند، مودب و دلسوز است، به نظرات بيماران احترام مي گذارد محرمانه بودن اسرار بيماران را رعايت ميكند</a:t>
                      </a:r>
                      <a:r>
                        <a:rPr lang="en-US" sz="1200" dirty="0">
                          <a:effectLst/>
                        </a:rPr>
                        <a:t> .</a:t>
                      </a: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موقر است، پيشداوري نمي كند</a:t>
                      </a:r>
                      <a:r>
                        <a:rPr lang="en-US" sz="1200" dirty="0">
                          <a:effectLst/>
                        </a:rPr>
                        <a:t> 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33926795"/>
                  </a:ext>
                </a:extLst>
              </a:tr>
              <a:tr h="333550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مهارتهاي ارتباطي كلامي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بازبان قابل فهم براي بيمار، اطلاعات قابل درك را درباره بيماري به وي توضيح ميدهد</a:t>
                      </a:r>
                      <a:r>
                        <a:rPr lang="en-US" sz="1200">
                          <a:effectLst/>
                        </a:rPr>
                        <a:t>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6762576"/>
                  </a:ext>
                </a:extLst>
              </a:tr>
              <a:tr h="1000649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كاركردن درگروه</a:t>
                      </a:r>
                      <a:r>
                        <a:rPr lang="en-US" sz="1200" dirty="0">
                          <a:effectLst/>
                        </a:rPr>
                        <a:t> / </a:t>
                      </a:r>
                      <a:r>
                        <a:rPr lang="ar-SA" sz="1200" dirty="0">
                          <a:effectLst/>
                        </a:rPr>
                        <a:t>كارباهمكاران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جايگاه ديگران احترام مي گذارد و بطور سازنده و مثبت در گروه كار ميكند</a:t>
                      </a:r>
                      <a:r>
                        <a:rPr lang="en-US" sz="1200">
                          <a:effectLst/>
                        </a:rPr>
                        <a:t> .</a:t>
                      </a: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در هنگام تحويل كشيك مسئوليتها را بطور موثر به ديگران مي سپارد </a:t>
                      </a:r>
                      <a:r>
                        <a:rPr lang="en-US" sz="1200">
                          <a:effectLst/>
                        </a:rPr>
                        <a:t>.</a:t>
                      </a: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خوب ارتباط برقرار ميكند، پيشداوري نميكند ، رفتاري حامي و عادلانه دارد</a:t>
                      </a:r>
                      <a:r>
                        <a:rPr lang="en-US" sz="1200">
                          <a:effectLst/>
                        </a:rPr>
                        <a:t> 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2317101"/>
                  </a:ext>
                </a:extLst>
              </a:tr>
              <a:tr h="1334199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در دسترس بودن</a:t>
                      </a:r>
                      <a:endParaRPr lang="en-US" sz="1200">
                        <a:effectLst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Accessibility / reliability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دردسترس است، وقتي اورا به بالين مي خوانند بلافاصله پاسخ ميدهد وحضور پيدا ميكند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مسئوليت پذير است واز زير بارمسئوليت شانه خالي نميكند</a:t>
                      </a:r>
                      <a:r>
                        <a:rPr lang="en-US" sz="1200" dirty="0">
                          <a:effectLst/>
                        </a:rPr>
                        <a:t>. </a:t>
                      </a:r>
                      <a:r>
                        <a:rPr lang="ar-SA" sz="1200" dirty="0">
                          <a:effectLst/>
                        </a:rPr>
                        <a:t>تفويض مسئوليتهارا بطور مناسب انجام ميدهد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  <a:r>
                        <a:rPr lang="ar-SA" sz="1200" dirty="0">
                          <a:effectLst/>
                        </a:rPr>
                        <a:t>در صورت مرخصي رفتن يا غيبت بهر دليلي، براي خود جانشين تعيين ميكند و هماهنگيهاي لازم را از اين نظر انجام مي دهد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886274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5780498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15</TotalTime>
  <Words>1523</Words>
  <Application>Microsoft Office PowerPoint</Application>
  <PresentationFormat>Widescreen</PresentationFormat>
  <Paragraphs>167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B Nazanin</vt:lpstr>
      <vt:lpstr>B Titr</vt:lpstr>
      <vt:lpstr>BMitra-Identity-H</vt:lpstr>
      <vt:lpstr>BTitrBold-Identity-H</vt:lpstr>
      <vt:lpstr>Times New Roman</vt:lpstr>
      <vt:lpstr>TimesNewRomanPSMT-Identity-H</vt:lpstr>
      <vt:lpstr>Trebuchet MS</vt:lpstr>
      <vt:lpstr>Berlin</vt:lpstr>
      <vt:lpstr>ارزيابي ۳۶۰ درجه دستياران</vt:lpstr>
      <vt:lpstr>راهنماي آزمونگر ( براي آزمون 360 درجه) </vt:lpstr>
      <vt:lpstr>بازخورد در آزمون ۳۶۰ درجه چگونه انجام مي شود؟ </vt:lpstr>
      <vt:lpstr>راهنمای فراگیران (برای ازمون 360 درجه)</vt:lpstr>
      <vt:lpstr>بازخور د در آزمون ۳۶۰ درجه چگونه انجام مي شود؟ </vt:lpstr>
      <vt:lpstr>وظيفه شما در انجام اين نوع ارزيابي چيست؟ </vt:lpstr>
      <vt:lpstr>فرم ارزيابي ۳۶۰ درجه دستياران </vt:lpstr>
      <vt:lpstr>راهنماي آزمونگر و فراگير در آزمون 360 درجه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فرم ارزيابي ۳۶۰ درجه دستياران</dc:title>
  <dc:creator>ياسمن اشجاري</dc:creator>
  <cp:lastModifiedBy>ياسمن اشجاري</cp:lastModifiedBy>
  <cp:revision>11</cp:revision>
  <dcterms:created xsi:type="dcterms:W3CDTF">2025-02-27T07:38:48Z</dcterms:created>
  <dcterms:modified xsi:type="dcterms:W3CDTF">2025-02-27T07:54:43Z</dcterms:modified>
</cp:coreProperties>
</file>